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64" r:id="rId3"/>
    <p:sldId id="266" r:id="rId4"/>
    <p:sldId id="268" r:id="rId5"/>
    <p:sldId id="267"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üseyin Akgün" userId="063a93f1bed56b2a" providerId="LiveId" clId="{108CF776-B633-4006-94AD-7FB26B4493FE}"/>
    <pc:docChg chg="undo custSel addSld modSld sldOrd">
      <pc:chgData name="Hüseyin Akgün" userId="063a93f1bed56b2a" providerId="LiveId" clId="{108CF776-B633-4006-94AD-7FB26B4493FE}" dt="2024-05-19T20:28:17.179" v="636" actId="403"/>
      <pc:docMkLst>
        <pc:docMk/>
      </pc:docMkLst>
      <pc:sldChg chg="modSp mod">
        <pc:chgData name="Hüseyin Akgün" userId="063a93f1bed56b2a" providerId="LiveId" clId="{108CF776-B633-4006-94AD-7FB26B4493FE}" dt="2024-05-13T05:58:08.179" v="100" actId="20577"/>
        <pc:sldMkLst>
          <pc:docMk/>
          <pc:sldMk cId="2908884688" sldId="264"/>
        </pc:sldMkLst>
        <pc:spChg chg="mod">
          <ac:chgData name="Hüseyin Akgün" userId="063a93f1bed56b2a" providerId="LiveId" clId="{108CF776-B633-4006-94AD-7FB26B4493FE}" dt="2024-05-13T05:58:08.179" v="100" actId="20577"/>
          <ac:spMkLst>
            <pc:docMk/>
            <pc:sldMk cId="2908884688" sldId="264"/>
            <ac:spMk id="3" creationId="{B7C7DC1D-1E9E-4833-8B9C-41484986FF84}"/>
          </ac:spMkLst>
        </pc:spChg>
      </pc:sldChg>
      <pc:sldChg chg="modSp mod">
        <pc:chgData name="Hüseyin Akgün" userId="063a93f1bed56b2a" providerId="LiveId" clId="{108CF776-B633-4006-94AD-7FB26B4493FE}" dt="2024-05-19T20:21:05.769" v="215" actId="120"/>
        <pc:sldMkLst>
          <pc:docMk/>
          <pc:sldMk cId="3206181477" sldId="265"/>
        </pc:sldMkLst>
        <pc:spChg chg="mod">
          <ac:chgData name="Hüseyin Akgün" userId="063a93f1bed56b2a" providerId="LiveId" clId="{108CF776-B633-4006-94AD-7FB26B4493FE}" dt="2024-05-19T20:21:05.769" v="215" actId="120"/>
          <ac:spMkLst>
            <pc:docMk/>
            <pc:sldMk cId="3206181477" sldId="265"/>
            <ac:spMk id="2" creationId="{AF5AE478-E845-4738-8CAC-55A9AD1CA82F}"/>
          </ac:spMkLst>
        </pc:spChg>
      </pc:sldChg>
      <pc:sldChg chg="modSp mod">
        <pc:chgData name="Hüseyin Akgün" userId="063a93f1bed56b2a" providerId="LiveId" clId="{108CF776-B633-4006-94AD-7FB26B4493FE}" dt="2024-05-19T20:23:40.308" v="371" actId="20577"/>
        <pc:sldMkLst>
          <pc:docMk/>
          <pc:sldMk cId="1112945997" sldId="266"/>
        </pc:sldMkLst>
        <pc:spChg chg="mod">
          <ac:chgData name="Hüseyin Akgün" userId="063a93f1bed56b2a" providerId="LiveId" clId="{108CF776-B633-4006-94AD-7FB26B4493FE}" dt="2024-05-19T20:23:40.308" v="371" actId="20577"/>
          <ac:spMkLst>
            <pc:docMk/>
            <pc:sldMk cId="1112945997" sldId="266"/>
            <ac:spMk id="3" creationId="{2B8F9917-E55F-44BC-A17A-49BE4776EF7B}"/>
          </ac:spMkLst>
        </pc:spChg>
      </pc:sldChg>
      <pc:sldChg chg="modSp new mod ord">
        <pc:chgData name="Hüseyin Akgün" userId="063a93f1bed56b2a" providerId="LiveId" clId="{108CF776-B633-4006-94AD-7FB26B4493FE}" dt="2024-05-19T20:28:17.179" v="636" actId="403"/>
        <pc:sldMkLst>
          <pc:docMk/>
          <pc:sldMk cId="1986281052" sldId="267"/>
        </pc:sldMkLst>
        <pc:spChg chg="mod">
          <ac:chgData name="Hüseyin Akgün" userId="063a93f1bed56b2a" providerId="LiveId" clId="{108CF776-B633-4006-94AD-7FB26B4493FE}" dt="2024-05-19T20:20:36.905" v="213" actId="122"/>
          <ac:spMkLst>
            <pc:docMk/>
            <pc:sldMk cId="1986281052" sldId="267"/>
            <ac:spMk id="2" creationId="{36F071A5-9621-4543-8715-04534731BFDE}"/>
          </ac:spMkLst>
        </pc:spChg>
        <pc:spChg chg="mod">
          <ac:chgData name="Hüseyin Akgün" userId="063a93f1bed56b2a" providerId="LiveId" clId="{108CF776-B633-4006-94AD-7FB26B4493FE}" dt="2024-05-19T20:28:17.179" v="636" actId="403"/>
          <ac:spMkLst>
            <pc:docMk/>
            <pc:sldMk cId="1986281052" sldId="267"/>
            <ac:spMk id="3" creationId="{42401283-3029-4B28-9C6E-883968A4D96B}"/>
          </ac:spMkLst>
        </pc:spChg>
      </pc:sldChg>
      <pc:sldChg chg="modSp new mod">
        <pc:chgData name="Hüseyin Akgün" userId="063a93f1bed56b2a" providerId="LiveId" clId="{108CF776-B633-4006-94AD-7FB26B4493FE}" dt="2024-05-19T20:27:17.333" v="601" actId="20577"/>
        <pc:sldMkLst>
          <pc:docMk/>
          <pc:sldMk cId="3576236936" sldId="268"/>
        </pc:sldMkLst>
        <pc:spChg chg="mod">
          <ac:chgData name="Hüseyin Akgün" userId="063a93f1bed56b2a" providerId="LiveId" clId="{108CF776-B633-4006-94AD-7FB26B4493FE}" dt="2024-05-19T20:27:17.333" v="601" actId="20577"/>
          <ac:spMkLst>
            <pc:docMk/>
            <pc:sldMk cId="3576236936" sldId="268"/>
            <ac:spMk id="3" creationId="{0A59EB5F-20B8-4429-866C-FF2BA61F5E4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58A52D-A6A4-4E70-8CD8-9C04D12D2497}"/>
              </a:ext>
            </a:extLst>
          </p:cNvPr>
          <p:cNvSpPr>
            <a:spLocks noGrp="1"/>
          </p:cNvSpPr>
          <p:nvPr>
            <p:ph type="ctrTitle"/>
          </p:nvPr>
        </p:nvSpPr>
        <p:spPr/>
        <p:txBody>
          <a:bodyPr>
            <a:normAutofit/>
          </a:bodyPr>
          <a:lstStyle/>
          <a:p>
            <a:r>
              <a:rPr lang="tr-TR" b="1" dirty="0"/>
              <a:t>Hadislerin Anlaşılması Problemi - II</a:t>
            </a:r>
          </a:p>
        </p:txBody>
      </p:sp>
      <p:sp>
        <p:nvSpPr>
          <p:cNvPr id="3" name="Alt Başlık 2">
            <a:extLst>
              <a:ext uri="{FF2B5EF4-FFF2-40B4-BE49-F238E27FC236}">
                <a16:creationId xmlns:a16="http://schemas.microsoft.com/office/drawing/2014/main" id="{299D9C5D-6EE2-44A0-9DB0-76D5A029C325}"/>
              </a:ext>
            </a:extLst>
          </p:cNvPr>
          <p:cNvSpPr>
            <a:spLocks noGrp="1"/>
          </p:cNvSpPr>
          <p:nvPr>
            <p:ph type="subTitle" idx="1"/>
          </p:nvPr>
        </p:nvSpPr>
        <p:spPr/>
        <p:txBody>
          <a:bodyPr/>
          <a:lstStyle/>
          <a:p>
            <a:r>
              <a:rPr lang="tr-TR" b="1" dirty="0" err="1"/>
              <a:t>Fiten</a:t>
            </a:r>
            <a:r>
              <a:rPr lang="tr-TR" b="1" dirty="0"/>
              <a:t> Hadisleri - </a:t>
            </a:r>
            <a:r>
              <a:rPr lang="tr-TR" b="1" dirty="0" err="1"/>
              <a:t>Tıbbu’n</a:t>
            </a:r>
            <a:r>
              <a:rPr lang="tr-TR" b="1" dirty="0"/>
              <a:t>-Nebevi</a:t>
            </a:r>
          </a:p>
        </p:txBody>
      </p:sp>
    </p:spTree>
    <p:extLst>
      <p:ext uri="{BB962C8B-B14F-4D97-AF65-F5344CB8AC3E}">
        <p14:creationId xmlns:p14="http://schemas.microsoft.com/office/powerpoint/2010/main" val="377645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3A74F6-1B3B-4CC7-86D5-814DD86584D5}"/>
              </a:ext>
            </a:extLst>
          </p:cNvPr>
          <p:cNvSpPr>
            <a:spLocks noGrp="1"/>
          </p:cNvSpPr>
          <p:nvPr>
            <p:ph type="title"/>
          </p:nvPr>
        </p:nvSpPr>
        <p:spPr/>
        <p:txBody>
          <a:bodyPr/>
          <a:lstStyle/>
          <a:p>
            <a:pPr algn="ctr"/>
            <a:r>
              <a:rPr lang="tr-TR" dirty="0" err="1"/>
              <a:t>Fiten</a:t>
            </a:r>
            <a:r>
              <a:rPr lang="tr-TR" dirty="0"/>
              <a:t> Hadisleri</a:t>
            </a:r>
          </a:p>
        </p:txBody>
      </p:sp>
      <p:sp>
        <p:nvSpPr>
          <p:cNvPr id="3" name="İçerik Yer Tutucusu 2">
            <a:extLst>
              <a:ext uri="{FF2B5EF4-FFF2-40B4-BE49-F238E27FC236}">
                <a16:creationId xmlns:a16="http://schemas.microsoft.com/office/drawing/2014/main" id="{B7C7DC1D-1E9E-4833-8B9C-41484986FF84}"/>
              </a:ext>
            </a:extLst>
          </p:cNvPr>
          <p:cNvSpPr>
            <a:spLocks noGrp="1"/>
          </p:cNvSpPr>
          <p:nvPr>
            <p:ph idx="1"/>
          </p:nvPr>
        </p:nvSpPr>
        <p:spPr>
          <a:xfrm>
            <a:off x="2317898" y="1446028"/>
            <a:ext cx="9346018" cy="5326912"/>
          </a:xfrm>
        </p:spPr>
        <p:txBody>
          <a:bodyPr>
            <a:normAutofit fontScale="85000" lnSpcReduction="20000"/>
          </a:bodyPr>
          <a:lstStyle/>
          <a:p>
            <a:pPr algn="just">
              <a:lnSpc>
                <a:spcPct val="160000"/>
              </a:lnSpc>
            </a:pPr>
            <a:r>
              <a:rPr lang="tr-TR" sz="2100" dirty="0"/>
              <a:t>Fitne, her türlü kargaşa, küfür, iç savaş, günah gibi manalara gelmektedir. Hadis kitaplarında </a:t>
            </a:r>
            <a:r>
              <a:rPr lang="tr-TR" sz="2100" dirty="0" err="1"/>
              <a:t>Kitabu’l-Fiten</a:t>
            </a:r>
            <a:r>
              <a:rPr lang="tr-TR" sz="2100" dirty="0"/>
              <a:t> denilen başlıklar bulunmaktadır.</a:t>
            </a:r>
          </a:p>
          <a:p>
            <a:pPr algn="just">
              <a:lnSpc>
                <a:spcPct val="160000"/>
              </a:lnSpc>
            </a:pPr>
            <a:r>
              <a:rPr lang="tr-TR" sz="2100" dirty="0"/>
              <a:t>Mesela: Sahih-i Buhari </a:t>
            </a:r>
            <a:r>
              <a:rPr lang="tr-TR" sz="2100" dirty="0" err="1"/>
              <a:t>Kitabu’l-Fiten</a:t>
            </a:r>
            <a:r>
              <a:rPr lang="tr-TR" sz="2100" dirty="0"/>
              <a:t> bölümünde; 28 </a:t>
            </a:r>
            <a:r>
              <a:rPr lang="tr-TR" sz="2100" dirty="0" err="1"/>
              <a:t>bab</a:t>
            </a:r>
            <a:r>
              <a:rPr lang="tr-TR" sz="2100" dirty="0"/>
              <a:t> başlığı yer almaktadır. Burada, yakın ve uzakta olabilecek her türlü karışıklık, düşmanlarla yapılacak savaş, Müslümanların zararına olacak olaylar, sosyal ve ahlaki çöküntülere sebebiyet veren ve kıyamet alametleri ile alakalı bütün haberler yer almaktadır.</a:t>
            </a:r>
          </a:p>
          <a:p>
            <a:pPr algn="just">
              <a:lnSpc>
                <a:spcPct val="160000"/>
              </a:lnSpc>
            </a:pPr>
            <a:r>
              <a:rPr lang="tr-TR" sz="2100" dirty="0"/>
              <a:t>Deccal, Nüzul-u İsa, Müslümanı öldürmek, Türklerle savaş vs. </a:t>
            </a:r>
          </a:p>
          <a:p>
            <a:pPr algn="just">
              <a:lnSpc>
                <a:spcPct val="160000"/>
              </a:lnSpc>
            </a:pPr>
            <a:r>
              <a:rPr lang="tr-TR" sz="2100" dirty="0"/>
              <a:t>Hz. Peygamber’e kendisinden sonra kıyamete dek olacak bütün fitnelerin haber verildiği iddia edilmiştir. Ancak hiçbiri modern dönemle ilgili değildir….  </a:t>
            </a:r>
          </a:p>
          <a:p>
            <a:pPr algn="just">
              <a:lnSpc>
                <a:spcPct val="160000"/>
              </a:lnSpc>
            </a:pPr>
            <a:r>
              <a:rPr lang="tr-TR" sz="2100" dirty="0"/>
              <a:t>Ayet: «Ey Muhammed! de ki; Ben peygamberlerin ilki değilim; benim ve sizin başınıza gelecekleri bilmem; ben ancak bana vahiy olunana uymaktayım; ben sadece apaçık bir uyarıcıyım.» </a:t>
            </a:r>
            <a:r>
              <a:rPr lang="tr-TR" sz="2100" dirty="0" err="1"/>
              <a:t>Ahkâf</a:t>
            </a:r>
            <a:r>
              <a:rPr lang="tr-TR" sz="2100" dirty="0"/>
              <a:t>, 46/9</a:t>
            </a:r>
          </a:p>
          <a:p>
            <a:pPr algn="just"/>
            <a:endParaRPr lang="tr-TR" sz="2000" dirty="0"/>
          </a:p>
        </p:txBody>
      </p:sp>
    </p:spTree>
    <p:extLst>
      <p:ext uri="{BB962C8B-B14F-4D97-AF65-F5344CB8AC3E}">
        <p14:creationId xmlns:p14="http://schemas.microsoft.com/office/powerpoint/2010/main" val="2908884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8F9917-E55F-44BC-A17A-49BE4776EF7B}"/>
              </a:ext>
            </a:extLst>
          </p:cNvPr>
          <p:cNvSpPr>
            <a:spLocks noGrp="1"/>
          </p:cNvSpPr>
          <p:nvPr>
            <p:ph idx="1"/>
          </p:nvPr>
        </p:nvSpPr>
        <p:spPr>
          <a:xfrm>
            <a:off x="2589212" y="935664"/>
            <a:ext cx="8915400" cy="5741583"/>
          </a:xfrm>
        </p:spPr>
        <p:txBody>
          <a:bodyPr>
            <a:normAutofit/>
          </a:bodyPr>
          <a:lstStyle/>
          <a:p>
            <a:pPr algn="just">
              <a:lnSpc>
                <a:spcPct val="150000"/>
              </a:lnSpc>
            </a:pPr>
            <a:r>
              <a:rPr lang="tr-TR" sz="2200" dirty="0"/>
              <a:t>Dolayısıyla Peygamberin </a:t>
            </a:r>
            <a:r>
              <a:rPr lang="tr-TR" sz="2200" dirty="0" err="1"/>
              <a:t>gayb</a:t>
            </a:r>
            <a:r>
              <a:rPr lang="tr-TR" sz="2200" dirty="0"/>
              <a:t> ile ilgili bilgisi Allah’ın kendisine bildirdikleri ile sınırlıdır.</a:t>
            </a:r>
          </a:p>
          <a:p>
            <a:pPr algn="just">
              <a:lnSpc>
                <a:spcPct val="150000"/>
              </a:lnSpc>
            </a:pPr>
            <a:r>
              <a:rPr lang="tr-TR" sz="2200" dirty="0"/>
              <a:t>Buhari’nin </a:t>
            </a:r>
            <a:r>
              <a:rPr lang="tr-TR" sz="2200" dirty="0" err="1"/>
              <a:t>Fiten</a:t>
            </a:r>
            <a:r>
              <a:rPr lang="tr-TR" sz="2200" dirty="0"/>
              <a:t> bölümünde şöyle bir hadis nakledilir: Ebu </a:t>
            </a:r>
            <a:r>
              <a:rPr lang="tr-TR" sz="2200" dirty="0" err="1"/>
              <a:t>Bekre</a:t>
            </a:r>
            <a:r>
              <a:rPr lang="tr-TR" sz="2200" dirty="0"/>
              <a:t> rivayet etmiştir: Hz. Peygamber (</a:t>
            </a:r>
            <a:r>
              <a:rPr lang="tr-TR" sz="2200" dirty="0" err="1"/>
              <a:t>s.a.v</a:t>
            </a:r>
            <a:r>
              <a:rPr lang="tr-TR" sz="2200" dirty="0"/>
              <a:t>.) buyurdu ki: «İşlerini kadınlara havale eden kavim iflah olmaz»</a:t>
            </a:r>
          </a:p>
          <a:p>
            <a:pPr algn="just">
              <a:lnSpc>
                <a:spcPct val="150000"/>
              </a:lnSpc>
            </a:pPr>
            <a:r>
              <a:rPr lang="tr-TR" sz="2200" dirty="0" err="1"/>
              <a:t>Tirmizi</a:t>
            </a:r>
            <a:r>
              <a:rPr lang="tr-TR" sz="2200" dirty="0"/>
              <a:t>: «Ümmetim içerisinde hilafet otuz senedir. Ondan sonrası krallıktır.»</a:t>
            </a:r>
          </a:p>
          <a:p>
            <a:pPr algn="just">
              <a:lnSpc>
                <a:spcPct val="150000"/>
              </a:lnSpc>
            </a:pPr>
            <a:r>
              <a:rPr lang="tr-TR" sz="2200" dirty="0"/>
              <a:t>«Benden sonra 12 halife gelecektir» hadisi de bunun gibidir.</a:t>
            </a:r>
          </a:p>
        </p:txBody>
      </p:sp>
    </p:spTree>
    <p:extLst>
      <p:ext uri="{BB962C8B-B14F-4D97-AF65-F5344CB8AC3E}">
        <p14:creationId xmlns:p14="http://schemas.microsoft.com/office/powerpoint/2010/main" val="1112945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8C91E9-DC14-4A3F-B7CF-88DA50ECA57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A59EB5F-20B8-4429-866C-FF2BA61F5E4E}"/>
              </a:ext>
            </a:extLst>
          </p:cNvPr>
          <p:cNvSpPr>
            <a:spLocks noGrp="1"/>
          </p:cNvSpPr>
          <p:nvPr>
            <p:ph idx="1"/>
          </p:nvPr>
        </p:nvSpPr>
        <p:spPr/>
        <p:txBody>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Bunların bir kısmı,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sahabi</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ve tabiinin kişisel yorum ve düşünceleri ile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Ehl</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-i kitap sözleri, daha sonraki dönemlerde hadis hüviyetine bürünmüştür, denebilir.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lang="tr-TR" sz="2000" dirty="0">
                <a:solidFill>
                  <a:prstClr val="black">
                    <a:lumMod val="75000"/>
                    <a:lumOff val="25000"/>
                  </a:prstClr>
                </a:solidFill>
                <a:latin typeface="Century Gothic" panose="020B0502020202020204"/>
              </a:rPr>
              <a:t>Ancak diğer bir kısmı ise Allah’ın Hz. Peygamber’e bildirdiği </a:t>
            </a:r>
            <a:r>
              <a:rPr lang="tr-TR" sz="2000" dirty="0" err="1">
                <a:solidFill>
                  <a:prstClr val="black">
                    <a:lumMod val="75000"/>
                    <a:lumOff val="25000"/>
                  </a:prstClr>
                </a:solidFill>
                <a:latin typeface="Century Gothic" panose="020B0502020202020204"/>
              </a:rPr>
              <a:t>gaybi</a:t>
            </a:r>
            <a:r>
              <a:rPr lang="tr-TR" sz="2000" dirty="0">
                <a:solidFill>
                  <a:prstClr val="black">
                    <a:lumMod val="75000"/>
                    <a:lumOff val="25000"/>
                  </a:prstClr>
                </a:solidFill>
                <a:latin typeface="Century Gothic" panose="020B0502020202020204"/>
              </a:rPr>
              <a:t> haberler olabilir.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Dolayısıyla </a:t>
            </a:r>
            <a:r>
              <a:rPr lang="tr-TR" sz="2000" dirty="0">
                <a:solidFill>
                  <a:prstClr val="black">
                    <a:lumMod val="75000"/>
                    <a:lumOff val="25000"/>
                  </a:prstClr>
                </a:solidFill>
                <a:latin typeface="Century Gothic" panose="020B0502020202020204"/>
              </a:rPr>
              <a:t>bunlara metodik bir şüpheyle yaklaşmak gerekir.</a:t>
            </a:r>
            <a:endPar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endPar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endParaRPr lang="tr-TR" dirty="0"/>
          </a:p>
          <a:p>
            <a:endParaRPr lang="tr-TR" dirty="0"/>
          </a:p>
        </p:txBody>
      </p:sp>
    </p:spTree>
    <p:extLst>
      <p:ext uri="{BB962C8B-B14F-4D97-AF65-F5344CB8AC3E}">
        <p14:creationId xmlns:p14="http://schemas.microsoft.com/office/powerpoint/2010/main" val="357623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F071A5-9621-4543-8715-04534731BFDE}"/>
              </a:ext>
            </a:extLst>
          </p:cNvPr>
          <p:cNvSpPr>
            <a:spLocks noGrp="1"/>
          </p:cNvSpPr>
          <p:nvPr>
            <p:ph type="title"/>
          </p:nvPr>
        </p:nvSpPr>
        <p:spPr/>
        <p:txBody>
          <a:bodyPr/>
          <a:lstStyle/>
          <a:p>
            <a:pPr algn="ctr"/>
            <a:r>
              <a:rPr lang="tr-TR" dirty="0" err="1"/>
              <a:t>Tıbb</a:t>
            </a:r>
            <a:r>
              <a:rPr lang="tr-TR" dirty="0"/>
              <a:t>-ı Nebevi</a:t>
            </a:r>
          </a:p>
        </p:txBody>
      </p:sp>
      <p:sp>
        <p:nvSpPr>
          <p:cNvPr id="3" name="İçerik Yer Tutucusu 2">
            <a:extLst>
              <a:ext uri="{FF2B5EF4-FFF2-40B4-BE49-F238E27FC236}">
                <a16:creationId xmlns:a16="http://schemas.microsoft.com/office/drawing/2014/main" id="{42401283-3029-4B28-9C6E-883968A4D96B}"/>
              </a:ext>
            </a:extLst>
          </p:cNvPr>
          <p:cNvSpPr>
            <a:spLocks noGrp="1"/>
          </p:cNvSpPr>
          <p:nvPr>
            <p:ph idx="1"/>
          </p:nvPr>
        </p:nvSpPr>
        <p:spPr/>
        <p:txBody>
          <a:bodyPr>
            <a:normAutofit/>
          </a:bodyPr>
          <a:lstStyle/>
          <a:p>
            <a:r>
              <a:rPr lang="tr-TR" sz="2400" dirty="0"/>
              <a:t>Sünnet mi, değil mi?</a:t>
            </a:r>
          </a:p>
          <a:p>
            <a:r>
              <a:rPr lang="tr-TR" sz="2400" dirty="0"/>
              <a:t>Hacamat</a:t>
            </a:r>
          </a:p>
          <a:p>
            <a:r>
              <a:rPr lang="tr-TR" sz="2400" dirty="0"/>
              <a:t>Çörek otu</a:t>
            </a:r>
          </a:p>
          <a:p>
            <a:r>
              <a:rPr lang="tr-TR" sz="2400" dirty="0"/>
              <a:t>Dini sömürüye açık</a:t>
            </a:r>
          </a:p>
        </p:txBody>
      </p:sp>
    </p:spTree>
    <p:extLst>
      <p:ext uri="{BB962C8B-B14F-4D97-AF65-F5344CB8AC3E}">
        <p14:creationId xmlns:p14="http://schemas.microsoft.com/office/powerpoint/2010/main" val="1986281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5AE478-E845-4738-8CAC-55A9AD1CA82F}"/>
              </a:ext>
            </a:extLst>
          </p:cNvPr>
          <p:cNvSpPr>
            <a:spLocks noGrp="1"/>
          </p:cNvSpPr>
          <p:nvPr>
            <p:ph type="title"/>
          </p:nvPr>
        </p:nvSpPr>
        <p:spPr/>
        <p:txBody>
          <a:bodyPr/>
          <a:lstStyle/>
          <a:p>
            <a:r>
              <a:rPr lang="tr-TR" dirty="0"/>
              <a:t>Deve İdrarı</a:t>
            </a:r>
          </a:p>
        </p:txBody>
      </p:sp>
      <p:sp>
        <p:nvSpPr>
          <p:cNvPr id="3" name="İçerik Yer Tutucusu 2">
            <a:extLst>
              <a:ext uri="{FF2B5EF4-FFF2-40B4-BE49-F238E27FC236}">
                <a16:creationId xmlns:a16="http://schemas.microsoft.com/office/drawing/2014/main" id="{97CD9EC2-044A-44C7-901C-2BF5DF38B93D}"/>
              </a:ext>
            </a:extLst>
          </p:cNvPr>
          <p:cNvSpPr>
            <a:spLocks noGrp="1"/>
          </p:cNvSpPr>
          <p:nvPr>
            <p:ph idx="1"/>
          </p:nvPr>
        </p:nvSpPr>
        <p:spPr>
          <a:xfrm>
            <a:off x="2589212" y="1541721"/>
            <a:ext cx="9138500" cy="4859079"/>
          </a:xfrm>
        </p:spPr>
        <p:txBody>
          <a:bodyPr>
            <a:noAutofit/>
          </a:bodyPr>
          <a:lstStyle/>
          <a:p>
            <a:pPr algn="just">
              <a:lnSpc>
                <a:spcPct val="150000"/>
              </a:lnSpc>
            </a:pPr>
            <a:r>
              <a:rPr lang="tr-TR" sz="2000" dirty="0"/>
              <a:t>Enes b. Mâlik: “</a:t>
            </a:r>
            <a:r>
              <a:rPr lang="tr-TR" sz="2000" dirty="0" err="1"/>
              <a:t>Ukl</a:t>
            </a:r>
            <a:r>
              <a:rPr lang="tr-TR" sz="2000" dirty="0"/>
              <a:t> veya </a:t>
            </a:r>
            <a:r>
              <a:rPr lang="tr-TR" sz="2000" dirty="0" err="1"/>
              <a:t>Ureyne</a:t>
            </a:r>
            <a:r>
              <a:rPr lang="tr-TR" sz="2000" dirty="0"/>
              <a:t> kabilelerinden birtakım insanlar (Medine’ye) geldiler. Mide hastalığından dolayı Medine’de ikamet etmek istemediler. Peygamber (s) onlara sütlü develerin bulunduğu yere gitmelerini, develerin sidiklerinden ve sütlerinden içmelerini emretti. Onlar gittiler. Sağlamlaştıkları zaman Peygamber'in çobanını öldürdüler ve develeri sürüp götürdüler. Bu haber gündüzün evvelinde geldi. Peygamber arkalarından bir müfreze gönderdi. Gündüz yükselince adamlar getirildiler. </a:t>
            </a:r>
            <a:r>
              <a:rPr lang="tr-TR" sz="2000" dirty="0" err="1"/>
              <a:t>Rasûlullah</a:t>
            </a:r>
            <a:r>
              <a:rPr lang="tr-TR" sz="2000" dirty="0"/>
              <a:t> (kısas olarak) ellerinin, ayaklarının kesilmesini emretti. Bu canilerin gözleri de oyulup </a:t>
            </a:r>
            <a:r>
              <a:rPr lang="tr-TR" sz="2000" dirty="0" err="1"/>
              <a:t>Harre’ye</a:t>
            </a:r>
            <a:r>
              <a:rPr lang="tr-TR" sz="2000" dirty="0"/>
              <a:t> atıldılar. Onlar su istiyorlardı, (ölünceye kadar) kendilerine su verilmedi.” (Buhari, </a:t>
            </a:r>
            <a:r>
              <a:rPr lang="tr-TR" sz="2000" dirty="0" err="1"/>
              <a:t>Vudu</a:t>
            </a:r>
            <a:r>
              <a:rPr lang="tr-TR" sz="2000" dirty="0"/>
              <a:t>, 71 (233))</a:t>
            </a:r>
          </a:p>
        </p:txBody>
      </p:sp>
    </p:spTree>
    <p:extLst>
      <p:ext uri="{BB962C8B-B14F-4D97-AF65-F5344CB8AC3E}">
        <p14:creationId xmlns:p14="http://schemas.microsoft.com/office/powerpoint/2010/main" val="3206181477"/>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1504</TotalTime>
  <Words>401</Words>
  <Application>Microsoft Office PowerPoint</Application>
  <PresentationFormat>Geniş ekran</PresentationFormat>
  <Paragraphs>23</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Duman</vt:lpstr>
      <vt:lpstr>Hadislerin Anlaşılması Problemi - II</vt:lpstr>
      <vt:lpstr>Fiten Hadisleri</vt:lpstr>
      <vt:lpstr>PowerPoint Sunusu</vt:lpstr>
      <vt:lpstr>PowerPoint Sunusu</vt:lpstr>
      <vt:lpstr>Tıbb-ı Nebevi</vt:lpstr>
      <vt:lpstr>Deve İdrarı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Editör</cp:lastModifiedBy>
  <cp:revision>211</cp:revision>
  <dcterms:created xsi:type="dcterms:W3CDTF">2018-02-26T04:33:37Z</dcterms:created>
  <dcterms:modified xsi:type="dcterms:W3CDTF">2024-05-19T20:28:26Z</dcterms:modified>
</cp:coreProperties>
</file>